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3" r:id="rId3"/>
    <p:sldId id="313" r:id="rId4"/>
    <p:sldId id="258" r:id="rId5"/>
    <p:sldId id="259" r:id="rId6"/>
    <p:sldId id="311" r:id="rId7"/>
    <p:sldId id="284" r:id="rId8"/>
    <p:sldId id="291" r:id="rId9"/>
    <p:sldId id="319" r:id="rId10"/>
    <p:sldId id="320" r:id="rId11"/>
    <p:sldId id="321" r:id="rId12"/>
    <p:sldId id="322" r:id="rId13"/>
    <p:sldId id="323" r:id="rId14"/>
    <p:sldId id="326" r:id="rId15"/>
    <p:sldId id="324" r:id="rId16"/>
    <p:sldId id="325" r:id="rId17"/>
    <p:sldId id="286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80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26" autoAdjust="0"/>
    <p:restoredTop sz="94660"/>
  </p:normalViewPr>
  <p:slideViewPr>
    <p:cSldViewPr>
      <p:cViewPr varScale="1">
        <p:scale>
          <a:sx n="85" d="100"/>
          <a:sy n="85" d="100"/>
        </p:scale>
        <p:origin x="-96" y="-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A72C94-0333-44C0-A710-9CE94C11BFCC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67F7B8-B749-4DC2-B85A-3713257265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762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F42E-B423-4FE9-AFD6-A033EBFF6C49}" type="datetime1">
              <a:rPr lang="ru-RU" smtClean="0"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DA19F-6FB5-4666-9E82-5BEB29C1FF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3802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E488B-949C-460B-AC42-17DFA3128544}" type="datetime1">
              <a:rPr lang="ru-RU" smtClean="0"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DA19F-6FB5-4666-9E82-5BEB29C1FF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477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01E19-FA58-4999-99EC-5F26A5EF8979}" type="datetime1">
              <a:rPr lang="ru-RU" smtClean="0"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DA19F-6FB5-4666-9E82-5BEB29C1FF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484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E73A-8C1E-4BA9-A994-98ED78014BFD}" type="datetime1">
              <a:rPr lang="ru-RU" smtClean="0"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DA19F-6FB5-4666-9E82-5BEB29C1FF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246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CBF91-2336-4D01-B179-B31D686D48E8}" type="datetime1">
              <a:rPr lang="ru-RU" smtClean="0"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DA19F-6FB5-4666-9E82-5BEB29C1FF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6966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9C492-9D2A-4F6A-B018-F8A49ECD52BA}" type="datetime1">
              <a:rPr lang="ru-RU" smtClean="0"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DA19F-6FB5-4666-9E82-5BEB29C1FF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0186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DBE8F-5605-46AE-9B2F-5D18C76FDE75}" type="datetime1">
              <a:rPr lang="ru-RU" smtClean="0"/>
              <a:t>13.10.2021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DA19F-6FB5-4666-9E82-5BEB29C1FF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758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D45DE-3F45-4807-8A0C-EA9E77354E89}" type="datetime1">
              <a:rPr lang="ru-RU" smtClean="0"/>
              <a:t>13.10.2021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DA19F-6FB5-4666-9E82-5BEB29C1FF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709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03FDE-5C28-4A01-956B-8FAD4F9D75DF}" type="datetime1">
              <a:rPr lang="ru-RU" smtClean="0"/>
              <a:t>13.10.2021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DA19F-6FB5-4666-9E82-5BEB29C1FF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309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12651-5D15-41DD-BE16-D5F86FE696E0}" type="datetime1">
              <a:rPr lang="ru-RU" smtClean="0"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DA19F-6FB5-4666-9E82-5BEB29C1FF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1008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27AAD-2970-4C44-9C15-F888536CB5F3}" type="datetime1">
              <a:rPr lang="ru-RU" smtClean="0"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DA19F-6FB5-4666-9E82-5BEB29C1FF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2756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36689-73B6-4BC2-8AE3-956E6935379E}" type="datetime1">
              <a:rPr lang="ru-RU" smtClean="0"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DA19F-6FB5-4666-9E82-5BEB29C1FF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587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096" y="548680"/>
            <a:ext cx="8964488" cy="1944216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3</a:t>
            </a:r>
            <a:r>
              <a:rPr lang="ru-RU" sz="32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СЕЛЕКЦИОННЫЕ </a:t>
            </a:r>
            <a:r>
              <a:rPr lang="ru-RU" sz="32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ХОЗЯЙСТВЕННО ПОЛЕЗНЫЕ ПОКАЗАТЕЛИ И ПРИЗНАКИ ОТБОРА</a:t>
            </a:r>
          </a:p>
        </p:txBody>
      </p:sp>
      <p:pic>
        <p:nvPicPr>
          <p:cNvPr id="1026" name="Picture 2" descr="F:\ПОВЫШЕНИЕ КВАЛИФИКАЦИИ и РП\ФОТО КРС овец\КРС фото и видео\20200413_07142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96" y="3400946"/>
            <a:ext cx="4309480" cy="3232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F:\ПОВЫШЕНИЕ КВАЛИФИКАЦИИ и РП\ФОТО КРС овец\КРС фото и видео\20200413_15272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230678"/>
            <a:ext cx="4536504" cy="3402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356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33014"/>
            <a:ext cx="864096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и признаки отбора. </a:t>
            </a:r>
            <a:r>
              <a:rPr lang="ru-RU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племенных и продуктивных качеств животных объединяют одноименные признаки продуктивности, используемые при отборе сельскохозяйственных животных и птицы.</a:t>
            </a:r>
          </a:p>
          <a:p>
            <a:pPr algn="just"/>
            <a:r>
              <a:rPr lang="ru-RU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Продуктивность, в конечном счете, обуславливается физиологическими и морфологическими возможностями организма животного и реализацией этих возможностей в определенных условиях их выращивания и эксплуатации. </a:t>
            </a:r>
            <a:endParaRPr lang="ru-RU" sz="24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43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88640"/>
            <a:ext cx="864096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свойств сельскохозяйственных животных и птицы, оказывающих значительное влияние на признаки и их признаки отбора по продуктивности, заслуживают особое внимание: </a:t>
            </a:r>
            <a:endParaRPr lang="ru-RU" sz="2800" dirty="0" smtClean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>
              <a:buAutoNum type="arabicParenR"/>
            </a:pPr>
            <a:r>
              <a:rPr lang="ru-RU" sz="36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</a:t>
            </a:r>
            <a:r>
              <a:rPr lang="ru-RU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воспроизводству; </a:t>
            </a:r>
            <a:endParaRPr lang="ru-RU" sz="3600" dirty="0" smtClean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>
              <a:buAutoNum type="arabicParenR"/>
            </a:pPr>
            <a:r>
              <a:rPr lang="ru-RU" sz="36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материнские </a:t>
            </a:r>
            <a:r>
              <a:rPr lang="ru-RU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качества; </a:t>
            </a:r>
            <a:endParaRPr lang="ru-RU" sz="3600" dirty="0" smtClean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>
              <a:buAutoNum type="arabicParenR"/>
            </a:pPr>
            <a:r>
              <a:rPr lang="ru-RU" sz="36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скороспелость</a:t>
            </a:r>
            <a:r>
              <a:rPr lang="ru-RU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3600" dirty="0" smtClean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>
              <a:buAutoNum type="arabicParenR"/>
            </a:pPr>
            <a:r>
              <a:rPr lang="ru-RU" sz="36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породность</a:t>
            </a:r>
            <a:r>
              <a:rPr lang="ru-RU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3600" dirty="0" smtClean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>
              <a:buAutoNum type="arabicParenR"/>
            </a:pPr>
            <a:r>
              <a:rPr lang="ru-RU" sz="36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время </a:t>
            </a:r>
            <a:r>
              <a:rPr lang="ru-RU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продуктивного </a:t>
            </a:r>
            <a:r>
              <a:rPr lang="ru-RU" sz="36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использования;</a:t>
            </a:r>
          </a:p>
          <a:p>
            <a:pPr marL="742950" indent="-742950" algn="just">
              <a:buAutoNum type="arabicParenR"/>
            </a:pPr>
            <a:r>
              <a:rPr lang="ru-RU" sz="36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 </a:t>
            </a:r>
            <a:r>
              <a:rPr lang="ru-RU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конституции </a:t>
            </a:r>
            <a:endParaRPr lang="ru-RU" sz="3600" dirty="0" smtClean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>
              <a:buAutoNum type="arabicParenR"/>
            </a:pPr>
            <a:r>
              <a:rPr lang="ru-RU" sz="36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изменчивость </a:t>
            </a:r>
            <a:r>
              <a:rPr lang="ru-RU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наследуемость показателей и признаков отбора.</a:t>
            </a:r>
          </a:p>
        </p:txBody>
      </p:sp>
    </p:spTree>
    <p:extLst>
      <p:ext uri="{BB962C8B-B14F-4D97-AF65-F5344CB8AC3E}">
        <p14:creationId xmlns:p14="http://schemas.microsoft.com/office/powerpoint/2010/main" val="3603257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5623" y="260648"/>
            <a:ext cx="849694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к воспроизводству.</a:t>
            </a:r>
            <a:r>
              <a:rPr lang="ru-RU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к воспроизводству - репродуктивность, плодовитость - имеет решающее значение для развития признаков продуктивности. Количество продукции, например, молока, мяса, шерсти, зависит не только, а иногда и не столько от их крупности, скороспелости и откормочных качеств, сколько от способности систематически размножаться. Основным признаком воспроизводства является плодовитость, то есть получение числа потомков в одном помете. </a:t>
            </a:r>
            <a:endParaRPr lang="ru-RU" sz="32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5172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Autofit/>
          </a:bodyPr>
          <a:lstStyle/>
          <a:p>
            <a:pPr algn="just"/>
            <a:r>
              <a:rPr lang="ru-RU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Плодовитость самок</a:t>
            </a: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зависит от их способности приходить в охоту, овулировать и оплодотворяться в течение всего года, производить потомство на протяжении всей жизни, числа жизнеспособности рожденного потомства и продолжительности беременности. </a:t>
            </a:r>
            <a:endParaRPr lang="ru-RU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7793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197346"/>
            <a:ext cx="892899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Характерно, что плодовитые животные (свиньи, кролики) имеют укороченный период беременности. В сложном комплексе, определяющем воспроизводство, следует особенно выделить </a:t>
            </a:r>
            <a:r>
              <a:rPr lang="ru-RU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многоплодность</a:t>
            </a:r>
            <a:r>
              <a:rPr lang="ru-RU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Мерой многоплодности служит число потомков, полученных за определенный отрезок времени (хозяйственный год). Из сельскохозяйственных млекопитающих наиболее </a:t>
            </a:r>
            <a:r>
              <a:rPr lang="ru-RU" sz="32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многоплодны</a:t>
            </a:r>
            <a:r>
              <a:rPr lang="ru-RU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свиньи и кролики. Многоплодность кур и сельскохозяйственной птицы других видов определяется их яйценоскостью и выводимостью.</a:t>
            </a:r>
          </a:p>
          <a:p>
            <a:pPr algn="just"/>
            <a:endParaRPr lang="ru-RU" sz="32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2464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7200" y="324267"/>
            <a:ext cx="84249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оценке способности к воспроизводству (плодовитости) при отборе самца обращают внимание на объем эякулята, густоту и резистентность спермы, подвижность сперматозоидов, оплодотворяющую способность спермы.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4296594"/>
              </p:ext>
            </p:extLst>
          </p:nvPr>
        </p:nvGraphicFramePr>
        <p:xfrm>
          <a:off x="457200" y="4149080"/>
          <a:ext cx="8229600" cy="17452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54519"/>
                <a:gridCol w="2041349"/>
                <a:gridCol w="2049580"/>
                <a:gridCol w="2084152"/>
              </a:tblGrid>
              <a:tr h="339090"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Верблюдица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390 </a:t>
                      </a:r>
                      <a:r>
                        <a:rPr lang="ru-RU" sz="2800" dirty="0" err="1">
                          <a:effectLst/>
                        </a:rPr>
                        <a:t>сут</a:t>
                      </a:r>
                      <a:r>
                        <a:rPr lang="ru-RU" sz="2800" dirty="0">
                          <a:effectLst/>
                        </a:rPr>
                        <a:t>.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Корова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285 сут.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  <a:tr h="262255"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Ослица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360 </a:t>
                      </a:r>
                      <a:r>
                        <a:rPr lang="ru-RU" sz="2800" dirty="0" err="1">
                          <a:effectLst/>
                        </a:rPr>
                        <a:t>сут</a:t>
                      </a:r>
                      <a:r>
                        <a:rPr lang="ru-RU" sz="2800" dirty="0">
                          <a:effectLst/>
                        </a:rPr>
                        <a:t>.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Овца и коза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152 сут.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  <a:tr h="274955"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Кобыла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330 сут.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Свинья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114 </a:t>
                      </a:r>
                      <a:r>
                        <a:rPr lang="ru-RU" sz="2800" dirty="0" err="1">
                          <a:effectLst/>
                        </a:rPr>
                        <a:t>сут</a:t>
                      </a:r>
                      <a:r>
                        <a:rPr lang="ru-RU" sz="2800" dirty="0">
                          <a:effectLst/>
                        </a:rPr>
                        <a:t>.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  <a:tr h="270510"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Буйволица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305 сут.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Крольчиха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30 </a:t>
                      </a:r>
                      <a:r>
                        <a:rPr lang="ru-RU" sz="2800" dirty="0" err="1">
                          <a:effectLst/>
                        </a:rPr>
                        <a:t>сут</a:t>
                      </a:r>
                      <a:r>
                        <a:rPr lang="ru-RU" sz="2800" dirty="0">
                          <a:effectLst/>
                        </a:rPr>
                        <a:t>.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57200" y="3369946"/>
            <a:ext cx="807524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Таблица 1  – Длительность беременности сельскохозяйственных животных</a:t>
            </a:r>
            <a:endParaRPr kumimoji="0" lang="ru-RU" altLang="ru-RU" sz="1800" b="1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8731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84969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Материнские качества</a:t>
            </a:r>
            <a:r>
              <a:rPr lang="ru-RU" sz="36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Вырастить на подсосе мясных животных можно только под хорошей молочной маткой. Поэтому при отборе млекопитающих разных типов продуктивности обязательно проводится и оценка по молочности. Например, у коров мясного направления молочность определяется по живой массе их телят в возрасте 6 мес., у свиней - по массе помета в месячном возрасте. </a:t>
            </a:r>
          </a:p>
        </p:txBody>
      </p:sp>
    </p:spTree>
    <p:extLst>
      <p:ext uri="{BB962C8B-B14F-4D97-AF65-F5344CB8AC3E}">
        <p14:creationId xmlns:p14="http://schemas.microsoft.com/office/powerpoint/2010/main" val="41250383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16632"/>
            <a:ext cx="878497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Большое значение имеют материнские качества и в коневодстве, так как знаменитые скакуны, как правило, рождаются от кобыл, не имеющих больших результатов на ипподроме. Объясняется это тем, что очень строгий ипподромный режим, применяемый к наиболее способным кобылам, угнетает их материнские качества.</a:t>
            </a:r>
            <a:endParaRPr lang="ru-RU" sz="40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022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404664"/>
            <a:ext cx="835292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занятия: </a:t>
            </a:r>
            <a:r>
              <a:rPr lang="ru-RU" sz="4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количественные и качественные признаки и признаки с пороговым проявлением.</a:t>
            </a:r>
            <a:r>
              <a:rPr lang="ru-RU" sz="4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4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119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67544" y="260648"/>
            <a:ext cx="813690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Количественные (метрические) признаки отбора</a:t>
            </a:r>
            <a:r>
              <a:rPr lang="ru-RU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Количественные признаки, проявляющие в большей или меньшей степени непрерывную изменчивость, могут быть измерены и выражены в цифрах, например, надой молока, живая масса, настриг шерсти, прирост и т. д. Между особями по развитию количественных признаков отсутствуют четкие границы, поэтому они могут быть сгруппированы в разные классы (показатели), не отражающие расщепление по генотипу, число которых можно произвольно менять.</a:t>
            </a:r>
          </a:p>
        </p:txBody>
      </p:sp>
    </p:spTree>
    <p:extLst>
      <p:ext uri="{BB962C8B-B14F-4D97-AF65-F5344CB8AC3E}">
        <p14:creationId xmlns:p14="http://schemas.microsoft.com/office/powerpoint/2010/main" val="3372937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61926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44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Часто наблюдается сходство между родственниками по количественным признакам, что является основой селекции животных. Для количественных признаков характерны такие явления, как </a:t>
            </a:r>
            <a:r>
              <a:rPr lang="ru-RU" sz="44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инбредная депрессия и гетерозис</a:t>
            </a:r>
            <a:r>
              <a:rPr lang="ru-RU" sz="4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4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46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528" y="260648"/>
            <a:ext cx="856895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характеристики популяции по количественным признакам в настоящее время трудно использовать частоты генов и генотипов. Поэтому в селекции на первом этапе анализа признаков селекции применяют биометрические параметры: среднюю арифметическую (х), среднее </a:t>
            </a:r>
            <a:r>
              <a:rPr lang="ru-RU" sz="32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квадратическое</a:t>
            </a:r>
            <a:r>
              <a:rPr lang="ru-RU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отклонение (δ), </a:t>
            </a:r>
            <a:r>
              <a:rPr lang="ru-RU" sz="32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вариансу</a:t>
            </a:r>
            <a:r>
              <a:rPr lang="ru-RU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(δ</a:t>
            </a:r>
            <a:r>
              <a:rPr lang="ru-RU" sz="3200" baseline="30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С их помощью можно дать характеристику родительским формам, потомству </a:t>
            </a:r>
            <a:r>
              <a:rPr lang="ru-RU" sz="32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3200" i="1" baseline="-25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2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</a:t>
            </a:r>
            <a:r>
              <a:rPr lang="ru-RU" sz="3200" i="1" baseline="-25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F</a:t>
            </a:r>
            <a:r>
              <a:rPr lang="ru-RU" sz="3200" i="1" baseline="-25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возвратных скрещиваний </a:t>
            </a:r>
            <a:r>
              <a:rPr lang="ru-RU" sz="32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3200" i="1" baseline="-25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родительскими формами.</a:t>
            </a:r>
          </a:p>
        </p:txBody>
      </p:sp>
    </p:spTree>
    <p:extLst>
      <p:ext uri="{BB962C8B-B14F-4D97-AF65-F5344CB8AC3E}">
        <p14:creationId xmlns:p14="http://schemas.microsoft.com/office/powerpoint/2010/main" val="130220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856984" cy="619268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40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Качественные признаки отбора.</a:t>
            </a:r>
            <a:r>
              <a:rPr lang="ru-RU" sz="4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 признаки имеют четкие различные формы – масть черная, красная, рыжая и т. д., комолость и рогатость, группы крови, белковые полиморфные системы и т. д. Качественные признаки можно выразить и количественно. На фенотипические проявления качественного признака мало влияют условия среды</a:t>
            </a:r>
            <a:r>
              <a:rPr lang="ru-RU" sz="40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6181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6408" y="548680"/>
            <a:ext cx="871296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Пороговые признаки отбора.</a:t>
            </a:r>
            <a:r>
              <a:rPr lang="ru-RU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признаки, проявление которых зависит от порога действия наследственных и средовых факторов. Эти признаки характеризуются дискретной изменчивостью, но не характеризуются простым менделевским наследованием. К пороговым признакам относится устойчивость к болезням (здесь можно выделить два фенотипических класса - больные (1) и здоровые (0) животные), мертворождаемость, бесплодие и т. д. У малоплодных животных </a:t>
            </a:r>
            <a:r>
              <a:rPr lang="ru-RU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двойневость</a:t>
            </a:r>
            <a:r>
              <a:rPr lang="ru-RU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также пороговый признак (два класса - двойня, </a:t>
            </a:r>
            <a:r>
              <a:rPr lang="ru-RU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одинец</a:t>
            </a:r>
            <a:r>
              <a:rPr lang="ru-RU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Эти значения называются частотами и измеряются относительной величиной от 0 до 1 или в процентах от общего числа животных от 0 до 100%.</a:t>
            </a:r>
          </a:p>
        </p:txBody>
      </p:sp>
    </p:spTree>
    <p:extLst>
      <p:ext uri="{BB962C8B-B14F-4D97-AF65-F5344CB8AC3E}">
        <p14:creationId xmlns:p14="http://schemas.microsoft.com/office/powerpoint/2010/main" val="4182862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9512" y="188640"/>
            <a:ext cx="878497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действия генов с пороговым эффектом исходит из следующих предположений:</a:t>
            </a:r>
          </a:p>
          <a:p>
            <a:pPr algn="just"/>
            <a:r>
              <a:rPr lang="ru-RU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подверженность болезни как непрерывный признак имеет нормальное распределение и является одномодальным;</a:t>
            </a:r>
          </a:p>
          <a:p>
            <a:pPr algn="just"/>
            <a:r>
              <a:rPr lang="ru-RU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подверженность болезни определяется </a:t>
            </a:r>
            <a:r>
              <a:rPr lang="ru-RU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мультифакториально</a:t>
            </a:r>
            <a:r>
              <a:rPr lang="ru-RU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 есть контроль осуществляется многими генами, каждый из которых характеризуется относительно малым и возможно ранним действием</a:t>
            </a:r>
            <a:r>
              <a:rPr lang="ru-RU" sz="36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6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5773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260648"/>
            <a:ext cx="835292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все генетические и средовые факторы болезни объединяются в одну случайную непрерывную величину, называемую подверженностью;</a:t>
            </a:r>
          </a:p>
          <a:p>
            <a:pPr algn="just"/>
            <a:r>
              <a:rPr lang="ru-RU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отсутствие общих для родственных животных эффектов среды.</a:t>
            </a:r>
          </a:p>
          <a:p>
            <a:pPr algn="just"/>
            <a:r>
              <a:rPr lang="ru-RU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количественной генетики пороговые признаки - не лучший объект исследования, однако отбор по этим признакам может быть успешным.</a:t>
            </a:r>
            <a:endParaRPr lang="ru-RU" sz="36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8649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1364</TotalTime>
  <Words>774</Words>
  <Application>Microsoft Office PowerPoint</Application>
  <PresentationFormat>Экран (4:3)</PresentationFormat>
  <Paragraphs>46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ЛЕКЦИЯ 3 СЕЛЕКЦИОННЫЕ ХОЗЯЙСТВЕННО ПОЛЕЗНЫЕ ПОКАЗАТЕЛИ И ПРИЗНАКИ ОТБОРА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Плодовитость самок зависит от их способности приходить в охоту, овулировать и оплодотворяться в течение всего года, производить потомство на протяжении всей жизни, числа жизнеспособности рожденного потомства и продолжительности беременности.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Оценка племенных и продуктивных качеств производителей сельскохозяйственных животных при отборе</dc:title>
  <dc:creator>Татьяна Сотникова</dc:creator>
  <cp:lastModifiedBy>Admin</cp:lastModifiedBy>
  <cp:revision>91</cp:revision>
  <dcterms:created xsi:type="dcterms:W3CDTF">2021-02-01T10:27:37Z</dcterms:created>
  <dcterms:modified xsi:type="dcterms:W3CDTF">2021-10-13T11:56:20Z</dcterms:modified>
</cp:coreProperties>
</file>